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6858000" cx="12192000"/>
  <p:notesSz cx="6858000" cy="9144000"/>
  <p:embeddedFontLst>
    <p:embeddedFont>
      <p:font typeface="Helvetica Neue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igqkffgmbgP0nSkYBYZi8NgtlC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0c34eaf4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0c34eaf4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c0c34eaf42_0_5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8" name="Google Shape;98;g1c0c34eaf42_0_5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9" name="Google Shape;99;g1c0c34eaf42_0_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0c34eaf42_0_6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g1c0c34eaf42_0_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0c34eaf42_0_6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5" name="Google Shape;105;g1c0c34eaf42_0_6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6" name="Google Shape;106;g1c0c34eaf42_0_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0c34eaf42_0_7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9" name="Google Shape;109;g1c0c34eaf42_0_70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0" name="Google Shape;110;g1c0c34eaf42_0_70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g1c0c34eaf42_0_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0c34eaf42_0_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4" name="Google Shape;114;g1c0c34eaf42_0_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c0c34eaf42_0_7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7" name="Google Shape;117;g1c0c34eaf42_0_7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8" name="Google Shape;118;g1c0c34eaf42_0_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0c34eaf42_0_82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21" name="Google Shape;121;g1c0c34eaf42_0_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0c34eaf42_0_85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c0c34eaf42_0_85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5" name="Google Shape;125;g1c0c34eaf42_0_85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g1c0c34eaf42_0_85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7" name="Google Shape;127;g1c0c34eaf42_0_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0c34eaf42_0_91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0" name="Google Shape;130;g1c0c34eaf42_0_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0c34eaf42_0_94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3" name="Google Shape;133;g1c0c34eaf42_0_94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4" name="Google Shape;134;g1c0c34eaf42_0_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c0c34eaf42_0_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0c34eaf42_0_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g1c0c34eaf42_0_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g1c0c34eaf42_0_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0c34eaf42_0_5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 in ML</a:t>
            </a:r>
            <a:endParaRPr/>
          </a:p>
        </p:txBody>
      </p:sp>
      <p:sp>
        <p:nvSpPr>
          <p:cNvPr id="142" name="Google Shape;142;g1c0c34eaf42_0_5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 txBox="1"/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Neuron</a:t>
            </a:r>
            <a:endParaRPr/>
          </a:p>
        </p:txBody>
      </p:sp>
      <p:pic>
        <p:nvPicPr>
          <p:cNvPr id="209" name="Google Shape;209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060" y="1950292"/>
            <a:ext cx="10849877" cy="4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 txBox="1"/>
          <p:nvPr/>
        </p:nvSpPr>
        <p:spPr>
          <a:xfrm>
            <a:off x="1903751" y="-29980"/>
            <a:ext cx="9450048" cy="744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 Neural Network : Intuition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67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217" name="Google Shape;21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613" y="643467"/>
            <a:ext cx="10364773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7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ell phone&#10;&#10;Description automatically generated with low confidence" id="224" name="Google Shape;224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375" y="643467"/>
            <a:ext cx="10269249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Artificial Neural Network : Intuition</a:t>
            </a:r>
            <a:endParaRPr/>
          </a:p>
        </p:txBody>
      </p:sp>
      <p:pic>
        <p:nvPicPr>
          <p:cNvPr id="230" name="Google Shape;230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242" y="1690688"/>
            <a:ext cx="8509516" cy="437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8474"/>
          <a:stretch/>
        </p:blipFill>
        <p:spPr>
          <a:xfrm>
            <a:off x="838200" y="1813810"/>
            <a:ext cx="9266248" cy="3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Artificial Neural Network : Intuition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4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243" name="Google Shape;243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207" y="643467"/>
            <a:ext cx="10713586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4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689103"/>
            <a:ext cx="10905066" cy="547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E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729997"/>
            <a:ext cx="10905066" cy="53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 txBox="1"/>
          <p:nvPr/>
        </p:nvSpPr>
        <p:spPr>
          <a:xfrm>
            <a:off x="4363702" y="685026"/>
            <a:ext cx="37775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Weights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6863" y="3207294"/>
            <a:ext cx="1198651" cy="138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8875" y="3244591"/>
            <a:ext cx="1247176" cy="121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2819" y="3133969"/>
            <a:ext cx="1376810" cy="59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8"/>
          <p:cNvSpPr txBox="1"/>
          <p:nvPr>
            <p:ph type="title"/>
          </p:nvPr>
        </p:nvSpPr>
        <p:spPr>
          <a:xfrm>
            <a:off x="645065" y="1463040"/>
            <a:ext cx="3796306" cy="2690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The Activation Function</a:t>
            </a:r>
            <a:endParaRPr sz="4800"/>
          </a:p>
        </p:txBody>
      </p:sp>
      <p:grpSp>
        <p:nvGrpSpPr>
          <p:cNvPr id="268" name="Google Shape;268;p18"/>
          <p:cNvGrpSpPr/>
          <p:nvPr/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269" name="Google Shape;269;p18"/>
            <p:cNvSpPr/>
            <p:nvPr/>
          </p:nvSpPr>
          <p:spPr>
            <a:xfrm rot="10800000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" name="Google Shape;270;p18"/>
            <p:cNvCxnSpPr/>
            <p:nvPr/>
          </p:nvCxnSpPr>
          <p:spPr>
            <a:xfrm flipH="1">
              <a:off x="143163" y="5763486"/>
              <a:ext cx="1" cy="739555"/>
            </a:xfrm>
            <a:prstGeom prst="straightConnector1">
              <a:avLst/>
            </a:prstGeom>
            <a:noFill/>
            <a:ln cap="flat" cmpd="sng" w="1778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1" name="Google Shape;271;p18"/>
          <p:cNvSpPr/>
          <p:nvPr/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18"/>
          <p:cNvGrpSpPr/>
          <p:nvPr/>
        </p:nvGrpSpPr>
        <p:grpSpPr>
          <a:xfrm>
            <a:off x="5407705" y="1303315"/>
            <a:ext cx="5962720" cy="4401000"/>
            <a:chOff x="0" y="289161"/>
            <a:chExt cx="5962720" cy="4401000"/>
          </a:xfrm>
        </p:grpSpPr>
        <p:sp>
          <p:nvSpPr>
            <p:cNvPr id="273" name="Google Shape;273;p18"/>
            <p:cNvSpPr/>
            <p:nvPr/>
          </p:nvSpPr>
          <p:spPr>
            <a:xfrm>
              <a:off x="0" y="658161"/>
              <a:ext cx="5962720" cy="630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298136" y="289161"/>
              <a:ext cx="4173904" cy="738000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 txBox="1"/>
            <p:nvPr/>
          </p:nvSpPr>
          <p:spPr>
            <a:xfrm>
              <a:off x="334162" y="325187"/>
              <a:ext cx="4101852" cy="665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57750" spcFirstLastPara="1" rIns="157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Threshold Function</a:t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1792161"/>
              <a:ext cx="5962720" cy="630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50C9B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298136" y="1423161"/>
              <a:ext cx="4173904" cy="738000"/>
            </a:xfrm>
            <a:prstGeom prst="roundRect">
              <a:avLst>
                <a:gd fmla="val 16667" name="adj"/>
              </a:avLst>
            </a:prstGeom>
            <a:solidFill>
              <a:srgbClr val="50C9B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 txBox="1"/>
            <p:nvPr/>
          </p:nvSpPr>
          <p:spPr>
            <a:xfrm>
              <a:off x="334162" y="1459187"/>
              <a:ext cx="4101852" cy="665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57750" spcFirstLastPara="1" rIns="157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Sigmoid Function</a:t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926161"/>
              <a:ext cx="5962720" cy="630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8BD6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298136" y="2557161"/>
              <a:ext cx="4173904" cy="738000"/>
            </a:xfrm>
            <a:prstGeom prst="roundRect">
              <a:avLst>
                <a:gd fmla="val 16667" name="adj"/>
              </a:avLst>
            </a:prstGeom>
            <a:solidFill>
              <a:srgbClr val="48BD6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 txBox="1"/>
            <p:nvPr/>
          </p:nvSpPr>
          <p:spPr>
            <a:xfrm>
              <a:off x="334162" y="2593187"/>
              <a:ext cx="4101852" cy="665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57750" spcFirstLastPara="1" rIns="157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Rectifier Function</a:t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4060161"/>
              <a:ext cx="5962720" cy="630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6FAB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298136" y="3691161"/>
              <a:ext cx="4173904" cy="738000"/>
            </a:xfrm>
            <a:prstGeom prst="roundRect">
              <a:avLst>
                <a:gd fmla="val 16667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 txBox="1"/>
            <p:nvPr/>
          </p:nvSpPr>
          <p:spPr>
            <a:xfrm>
              <a:off x="334162" y="3727187"/>
              <a:ext cx="4101852" cy="665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57750" spcFirstLastPara="1" rIns="157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Hyperbolic Tangent Function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19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" l="0" r="1639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 cap="flat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rotWithShape="0" algn="t" dir="5400000" dist="19050">
              <a:srgbClr val="000000">
                <a:alpha val="54901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Today’s Topics</a:t>
            </a:r>
            <a:endParaRPr/>
          </a:p>
        </p:txBody>
      </p:sp>
      <p:sp>
        <p:nvSpPr>
          <p:cNvPr id="148" name="Google Shape;148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Deep Learning : History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it became a hype after so long?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Artificial Neural Network : Perceptron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Neuron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Layered ANN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Back Propagation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 Fundamentals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610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375" y="643467"/>
            <a:ext cx="10269249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19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0" r="170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 cap="flat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rotWithShape="0" algn="t" dir="5400000" dist="19050">
              <a:srgbClr val="000000">
                <a:alpha val="54901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317" name="Google Shape;31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527" y="643467"/>
            <a:ext cx="9992946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ANN : Working</a:t>
            </a:r>
            <a:br>
              <a:rPr lang="en-US"/>
            </a:br>
            <a:r>
              <a:rPr lang="en-US"/>
              <a:t>Problem Statement : Property Evaluation</a:t>
            </a:r>
            <a:endParaRPr/>
          </a:p>
        </p:txBody>
      </p:sp>
      <p:pic>
        <p:nvPicPr>
          <p:cNvPr id="323" name="Google Shape;323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8543"/>
          <a:stretch/>
        </p:blipFill>
        <p:spPr>
          <a:xfrm>
            <a:off x="1109272" y="1933730"/>
            <a:ext cx="9163478" cy="436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5"/>
          <p:cNvSpPr txBox="1"/>
          <p:nvPr>
            <p:ph type="title"/>
          </p:nvPr>
        </p:nvSpPr>
        <p:spPr>
          <a:xfrm>
            <a:off x="9025018" y="1678336"/>
            <a:ext cx="2924091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1"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 : Hidden Layers</a:t>
            </a:r>
            <a:endParaRPr/>
          </a:p>
        </p:txBody>
      </p:sp>
      <p:sp>
        <p:nvSpPr>
          <p:cNvPr id="330" name="Google Shape;330;p25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38" y="1486319"/>
            <a:ext cx="7608304" cy="395631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340" name="Google Shape;340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19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364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 cap="flat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rotWithShape="0" algn="t" dir="5400000" dist="19050">
              <a:srgbClr val="000000">
                <a:alpha val="54901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716364"/>
            <a:ext cx="10905066" cy="542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0667" y="1918740"/>
            <a:ext cx="442231" cy="1046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5" y="643467"/>
            <a:ext cx="10870370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4" name="Google Shape;15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679919"/>
            <a:ext cx="10299095" cy="527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>
            <p:ph type="title"/>
          </p:nvPr>
        </p:nvSpPr>
        <p:spPr>
          <a:xfrm>
            <a:off x="504913" y="847512"/>
            <a:ext cx="4121013" cy="37820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layered Neural Network:</a:t>
            </a:r>
            <a:b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hidden layer</a:t>
            </a:r>
            <a:b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5275903" y="640091"/>
            <a:ext cx="6266120" cy="5577818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735" y="847512"/>
            <a:ext cx="5934456" cy="51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825416"/>
            <a:ext cx="10905066" cy="520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Big Data : Attributes</a:t>
            </a:r>
            <a:endParaRPr/>
          </a:p>
        </p:txBody>
      </p:sp>
      <p:pic>
        <p:nvPicPr>
          <p:cNvPr id="382" name="Google Shape;382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9178" y="1848343"/>
            <a:ext cx="8373644" cy="43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3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3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3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3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328" y="643467"/>
            <a:ext cx="10765344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321564" y="276499"/>
            <a:ext cx="11548872" cy="1755648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4"/>
          <p:cNvSpPr txBox="1"/>
          <p:nvPr>
            <p:ph type="title"/>
          </p:nvPr>
        </p:nvSpPr>
        <p:spPr>
          <a:xfrm>
            <a:off x="841248" y="503270"/>
            <a:ext cx="2889504" cy="134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 sz="2600">
                <a:solidFill>
                  <a:schemeClr val="dk1"/>
                </a:solidFill>
              </a:rPr>
              <a:t>The structured data…</a:t>
            </a:r>
            <a:endParaRPr/>
          </a:p>
        </p:txBody>
      </p:sp>
      <p:cxnSp>
        <p:nvCxnSpPr>
          <p:cNvPr id="402" name="Google Shape;402;p34"/>
          <p:cNvCxnSpPr/>
          <p:nvPr/>
        </p:nvCxnSpPr>
        <p:spPr>
          <a:xfrm rot="10800000">
            <a:off x="4059936" y="73216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dk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34"/>
          <p:cNvSpPr txBox="1"/>
          <p:nvPr>
            <p:ph idx="1" type="body"/>
          </p:nvPr>
        </p:nvSpPr>
        <p:spPr>
          <a:xfrm>
            <a:off x="4379976" y="503270"/>
            <a:ext cx="6976872" cy="134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0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04" name="Google Shape;404;p34"/>
          <p:cNvPicPr preferRelativeResize="0"/>
          <p:nvPr/>
        </p:nvPicPr>
        <p:blipFill rotWithShape="1">
          <a:blip r:embed="rId3">
            <a:alphaModFix/>
          </a:blip>
          <a:srcRect b="1372" l="0" r="-1" t="0"/>
          <a:stretch/>
        </p:blipFill>
        <p:spPr>
          <a:xfrm>
            <a:off x="320040" y="2194560"/>
            <a:ext cx="11548872" cy="429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5"/>
          <p:cNvSpPr txBox="1"/>
          <p:nvPr>
            <p:ph type="title"/>
          </p:nvPr>
        </p:nvSpPr>
        <p:spPr>
          <a:xfrm>
            <a:off x="9093496" y="618681"/>
            <a:ext cx="2613872" cy="4794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The unstructured data…</a:t>
            </a:r>
            <a:endParaRPr/>
          </a:p>
        </p:txBody>
      </p:sp>
      <p:sp>
        <p:nvSpPr>
          <p:cNvPr id="411" name="Google Shape;411;p35"/>
          <p:cNvSpPr/>
          <p:nvPr/>
        </p:nvSpPr>
        <p:spPr>
          <a:xfrm>
            <a:off x="493354" y="484632"/>
            <a:ext cx="8129016" cy="5724144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" l="588" r="4069" t="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2569" t="0"/>
          <a:stretch/>
        </p:blipFill>
        <p:spPr>
          <a:xfrm>
            <a:off x="853484" y="643466"/>
            <a:ext cx="4749458" cy="55710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36"/>
          <p:cNvCxnSpPr/>
          <p:nvPr/>
        </p:nvCxnSpPr>
        <p:spPr>
          <a:xfrm>
            <a:off x="6079958" y="1143000"/>
            <a:ext cx="0" cy="45720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1" name="Google Shape;4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9544" y="643467"/>
            <a:ext cx="4763261" cy="557106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/>
          <p:nvPr/>
        </p:nvSpPr>
        <p:spPr>
          <a:xfrm>
            <a:off x="477012" y="5480014"/>
            <a:ext cx="1019331" cy="7345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7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7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7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7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7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37"/>
          <p:cNvPicPr preferRelativeResize="0"/>
          <p:nvPr/>
        </p:nvPicPr>
        <p:blipFill rotWithShape="1">
          <a:blip r:embed="rId3">
            <a:alphaModFix/>
          </a:blip>
          <a:srcRect b="2343" l="0" r="0" t="4982"/>
          <a:stretch/>
        </p:blipFill>
        <p:spPr>
          <a:xfrm>
            <a:off x="643467" y="1395134"/>
            <a:ext cx="10905066" cy="406773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7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0" name="Google Shape;440;p38"/>
          <p:cNvSpPr txBox="1"/>
          <p:nvPr>
            <p:ph idx="1" type="body"/>
          </p:nvPr>
        </p:nvSpPr>
        <p:spPr>
          <a:xfrm>
            <a:off x="359762" y="2953065"/>
            <a:ext cx="10334469" cy="170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                                                    Thankyou ☺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6" name="Google Shape;446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Extra Slides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0" name="Google Shape;160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1338" t="0"/>
          <a:stretch/>
        </p:blipFill>
        <p:spPr>
          <a:xfrm>
            <a:off x="805882" y="515027"/>
            <a:ext cx="10406762" cy="537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2954" y="1427876"/>
            <a:ext cx="3441793" cy="47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7065" y="1427876"/>
            <a:ext cx="3068884" cy="411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46590" y="4245105"/>
            <a:ext cx="6360576" cy="124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is DL becoming a hype after so long?</a:t>
            </a:r>
            <a:endParaRPr/>
          </a:p>
        </p:txBody>
      </p:sp>
      <p:pic>
        <p:nvPicPr>
          <p:cNvPr id="452" name="Google Shape;452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3869" y="1690688"/>
            <a:ext cx="8344893" cy="460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Deep Learning : Intuition</a:t>
            </a:r>
            <a:endParaRPr/>
          </a:p>
        </p:txBody>
      </p:sp>
      <p:pic>
        <p:nvPicPr>
          <p:cNvPr id="458" name="Google Shape;458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788" y="1880952"/>
            <a:ext cx="9006410" cy="461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811" y="1994182"/>
            <a:ext cx="8293482" cy="413541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Deep Learning : Intuition (Contd..)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957" y="2029162"/>
            <a:ext cx="8427269" cy="426097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Deep Learning : Intuition (Contd..)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9" name="Google Shape;16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319" y="601379"/>
            <a:ext cx="10616770" cy="5655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75" name="Google Shape;175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301" y="482792"/>
            <a:ext cx="10821499" cy="57724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 txBox="1"/>
          <p:nvPr/>
        </p:nvSpPr>
        <p:spPr>
          <a:xfrm>
            <a:off x="3434003" y="6362350"/>
            <a:ext cx="79197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https://www.nature.com/news/how-dna-could-store-all-the-world-s-data-1.20496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2" name="Google Shape;182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092" y="600197"/>
            <a:ext cx="10515600" cy="5657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D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 txBox="1"/>
          <p:nvPr>
            <p:ph type="title"/>
          </p:nvPr>
        </p:nvSpPr>
        <p:spPr>
          <a:xfrm>
            <a:off x="8857933" y="678642"/>
            <a:ext cx="3098504" cy="4794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Deep Learning : The Godfather</a:t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493354" y="484632"/>
            <a:ext cx="8129016" cy="5724144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" l="13936" r="10457" t="16250"/>
          <a:stretch/>
        </p:blipFill>
        <p:spPr>
          <a:xfrm>
            <a:off x="976251" y="1333203"/>
            <a:ext cx="7163222" cy="402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99528" y="554152"/>
            <a:ext cx="5742189" cy="574218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 txBox="1"/>
          <p:nvPr>
            <p:ph type="title"/>
          </p:nvPr>
        </p:nvSpPr>
        <p:spPr>
          <a:xfrm>
            <a:off x="1245072" y="1289765"/>
            <a:ext cx="3651101" cy="4270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Calibri"/>
              <a:buNone/>
            </a:pPr>
            <a:r>
              <a:rPr lang="en-US" sz="5600">
                <a:solidFill>
                  <a:srgbClr val="FFFFFF"/>
                </a:solidFill>
              </a:rPr>
              <a:t>Deep Learning</a:t>
            </a:r>
            <a:endParaRPr sz="5600">
              <a:solidFill>
                <a:srgbClr val="FFFFFF"/>
              </a:solidFill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1123493" y="374394"/>
            <a:ext cx="171515" cy="171515"/>
          </a:xfrm>
          <a:custGeom>
            <a:rect b="b" l="l" r="r" t="t"/>
            <a:pathLst>
              <a:path extrusionOk="0" h="171515" w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550109" y="1084507"/>
            <a:ext cx="157545" cy="157545"/>
          </a:xfrm>
          <a:custGeom>
            <a:rect b="b" l="l" r="r" t="t"/>
            <a:pathLst>
              <a:path extrusionOk="0" h="157545" w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 txBox="1"/>
          <p:nvPr>
            <p:ph idx="1" type="body"/>
          </p:nvPr>
        </p:nvSpPr>
        <p:spPr>
          <a:xfrm>
            <a:off x="6297233" y="518400"/>
            <a:ext cx="4771607" cy="5837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i="0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Learning</a:t>
            </a:r>
            <a:r>
              <a:rPr b="0" i="0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is a subfield of machine learning concerned with algorithms inspired by the structure and function of the brain called </a:t>
            </a:r>
            <a:r>
              <a:rPr b="1" i="0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artificial neural networks.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5436547" y="5751820"/>
            <a:ext cx="112426" cy="112426"/>
          </a:xfrm>
          <a:custGeom>
            <a:rect b="b" l="l" r="r" t="t"/>
            <a:pathLst>
              <a:path extrusionOk="0" h="112426" w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9"/>
          <p:cNvCxnSpPr/>
          <p:nvPr/>
        </p:nvCxnSpPr>
        <p:spPr>
          <a:xfrm>
            <a:off x="1158616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2021-01-12T20:06:31Z</dcterms:created>
  <dc:creator>Jyoti Kataria</dc:creator>
</cp:coreProperties>
</file>